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7" roundtripDataSignature="AMtx7mg+y9o4H9OyzSPpKPO1OcHR2Cnd3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D2322D8-D97B-4C55-8BA6-C085102A78C0}">
  <a:tblStyle styleId="{3D2322D8-D97B-4C55-8BA6-C085102A78C0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7" Type="http://customschemas.google.com/relationships/presentationmetadata" Target="meta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bb757338e6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1bb757338e6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g1bb757338e6_0_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bb757338e6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bb757338e6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1bb757338e6_0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1" name="Google Shape;21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3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5" name="Google Shape;95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3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3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7" name="Google Shape;107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3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" name="Google Shape;113;p3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4" name="Google Shape;114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3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0" name="Google Shape;120;p3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p3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2" name="Google Shape;122;p3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3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8" name="Google Shape;138;p3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9" name="Google Shape;139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5" name="Google Shape;25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8" name="Google Shape;28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4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5" name="Google Shape;145;p4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6" name="Google Shape;146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4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4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8" name="Google Shape;158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2" name="Google Shape;32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2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2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3" name="Google Shape;63;p2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4" name="Google Shape;64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2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1" name="Google Shape;71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8" name="Google Shape;88;p3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Relationship Id="rId4" Type="http://schemas.openxmlformats.org/officeDocument/2006/relationships/image" Target="../media/image17.jpg"/><Relationship Id="rId5" Type="http://schemas.openxmlformats.org/officeDocument/2006/relationships/image" Target="../media/image1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16.jpg"/><Relationship Id="rId7" Type="http://schemas.openxmlformats.org/officeDocument/2006/relationships/image" Target="../media/image18.jpg"/><Relationship Id="rId8" Type="http://schemas.openxmlformats.org/officeDocument/2006/relationships/image" Target="../media/image1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jpg"/><Relationship Id="rId4" Type="http://schemas.openxmlformats.org/officeDocument/2006/relationships/image" Target="../media/image23.jpg"/><Relationship Id="rId5" Type="http://schemas.openxmlformats.org/officeDocument/2006/relationships/image" Target="../media/image22.jpg"/><Relationship Id="rId6" Type="http://schemas.openxmlformats.org/officeDocument/2006/relationships/image" Target="../media/image26.jpg"/><Relationship Id="rId7" Type="http://schemas.openxmlformats.org/officeDocument/2006/relationships/image" Target="../media/image25.jpg"/><Relationship Id="rId8" Type="http://schemas.openxmlformats.org/officeDocument/2006/relationships/image" Target="../media/image3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earth.google.com/web/@12.96067345,77.48137649,835.13813798a,1357.92603914d,35y,323.99220635h,0t,0r" TargetMode="External"/><Relationship Id="rId4" Type="http://schemas.openxmlformats.org/officeDocument/2006/relationships/hyperlink" Target="https://iisc.ac.in/" TargetMode="External"/><Relationship Id="rId5" Type="http://schemas.openxmlformats.org/officeDocument/2006/relationships/hyperlink" Target="https://onlinelibrary.wiley.com/journal/14401770" TargetMode="External"/><Relationship Id="rId6" Type="http://schemas.openxmlformats.org/officeDocument/2006/relationships/hyperlink" Target="https://www.iisd.org/story/floating-treatment-wetlands/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Relationship Id="rId4" Type="http://schemas.openxmlformats.org/officeDocument/2006/relationships/image" Target="../media/image4.jpg"/><Relationship Id="rId5" Type="http://schemas.openxmlformats.org/officeDocument/2006/relationships/image" Target="../media/image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"/>
          <p:cNvSpPr txBox="1"/>
          <p:nvPr/>
        </p:nvSpPr>
        <p:spPr>
          <a:xfrm>
            <a:off x="1257300" y="798188"/>
            <a:ext cx="9144000" cy="838200"/>
          </a:xfrm>
          <a:prstGeom prst="rect">
            <a:avLst/>
          </a:prstGeom>
          <a:noFill/>
          <a:ln cap="flat" cmpd="sng" w="121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3441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1" i="0" lang="en-GB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Title :Wetland study and conservation</a:t>
            </a:r>
            <a:endParaRPr b="1" i="0" sz="3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" name="Google Shape;167;p1"/>
          <p:cNvSpPr txBox="1"/>
          <p:nvPr/>
        </p:nvSpPr>
        <p:spPr>
          <a:xfrm>
            <a:off x="1932875" y="1767427"/>
            <a:ext cx="8210400" cy="885000"/>
          </a:xfrm>
          <a:prstGeom prst="rect">
            <a:avLst/>
          </a:prstGeom>
          <a:noFill/>
          <a:ln cap="flat" cmpd="sng" w="121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34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mes New Roman"/>
              <a:buNone/>
            </a:pPr>
            <a:r>
              <a:rPr b="0" i="0" lang="en-GB" sz="2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Spoorthy Gowda K K – 8 B</a:t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134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mes New Roman"/>
              <a:buNone/>
            </a:pPr>
            <a:r>
              <a:rPr b="0" i="0" lang="en-GB" sz="2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Sushmita V- 8 F</a:t>
            </a:r>
            <a:endParaRPr b="0" i="0" sz="2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8" name="Google Shape;168;p1"/>
          <p:cNvSpPr txBox="1"/>
          <p:nvPr/>
        </p:nvSpPr>
        <p:spPr>
          <a:xfrm>
            <a:off x="1932875" y="2730659"/>
            <a:ext cx="8210400" cy="454607"/>
          </a:xfrm>
          <a:prstGeom prst="rect">
            <a:avLst/>
          </a:prstGeom>
          <a:noFill/>
          <a:ln cap="flat" cmpd="sng" w="121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844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b="0" i="1" lang="en-GB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Vidyanikethan Public School</a:t>
            </a:r>
            <a:endParaRPr b="0" i="1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Vidyaniketan Public School | CBSE School and Vidyaniketan Pre-University  College" id="169" name="Google Shape;16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68313" y="3165011"/>
            <a:ext cx="3289650" cy="261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45272" y="3428998"/>
            <a:ext cx="4982451" cy="208982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80808"/>
                </a:solidFill>
              </a:rPr>
              <a:t>12/16/2022</a:t>
            </a:r>
            <a:endParaRPr>
              <a:solidFill>
                <a:srgbClr val="080808"/>
              </a:solidFill>
            </a:endParaRPr>
          </a:p>
        </p:txBody>
      </p:sp>
      <p:sp>
        <p:nvSpPr>
          <p:cNvPr id="172" name="Google Shape;172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80808"/>
                </a:solidFill>
              </a:rPr>
              <a:t>LAKE 2022: Conservation22 of wetlands: ecosystem-based</a:t>
            </a:r>
            <a:endParaRPr/>
          </a:p>
        </p:txBody>
      </p:sp>
      <p:sp>
        <p:nvSpPr>
          <p:cNvPr id="173" name="Google Shape;173;p1"/>
          <p:cNvSpPr txBox="1"/>
          <p:nvPr>
            <p:ph idx="12" type="sldNum"/>
          </p:nvPr>
        </p:nvSpPr>
        <p:spPr>
          <a:xfrm flipH="1">
            <a:off x="11704320" y="6356350"/>
            <a:ext cx="4876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080808"/>
                </a:solidFill>
              </a:rPr>
              <a:t>‹#›</a:t>
            </a:fld>
            <a:endParaRPr>
              <a:solidFill>
                <a:srgbClr val="080808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9"/>
          <p:cNvSpPr txBox="1"/>
          <p:nvPr/>
        </p:nvSpPr>
        <p:spPr>
          <a:xfrm>
            <a:off x="1203872" y="933914"/>
            <a:ext cx="7642947" cy="10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b="1" i="0" lang="en-GB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Results and Discussion -   Physical parameters</a:t>
            </a:r>
            <a:endParaRPr b="1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258" name="Google Shape;258;p9"/>
          <p:cNvGraphicFramePr/>
          <p:nvPr/>
        </p:nvGraphicFramePr>
        <p:xfrm>
          <a:off x="1126639" y="226446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{3D2322D8-D97B-4C55-8BA6-C085102A78C0}</a:tableStyleId>
              </a:tblPr>
              <a:tblGrid>
                <a:gridCol w="2087400"/>
                <a:gridCol w="2309600"/>
                <a:gridCol w="2575850"/>
                <a:gridCol w="2965850"/>
              </a:tblGrid>
              <a:tr h="855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GB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Physical Parameters</a:t>
                      </a:r>
                      <a:endParaRPr b="1"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GB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Site 1</a:t>
                      </a:r>
                      <a:endParaRPr b="1"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GB" sz="2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b="1" sz="2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GB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b="1"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GB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Site 2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GB" sz="2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</a:t>
                      </a:r>
                      <a:endParaRPr b="1"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GB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Site 3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GB" sz="2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</a:t>
                      </a:r>
                      <a:endParaRPr b="1"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</a:tr>
              <a:tr h="955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GB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Colour</a:t>
                      </a:r>
                      <a:endParaRPr b="1"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Clear water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GB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Pale yellow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r>
                        <a:rPr lang="en-GB" sz="2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light brown</a:t>
                      </a:r>
                      <a:endParaRPr sz="2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solidFill>
                      <a:schemeClr val="lt1"/>
                    </a:solidFill>
                  </a:tcPr>
                </a:tc>
              </a:tr>
              <a:tr h="840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GB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Temperature</a:t>
                      </a:r>
                      <a:endParaRPr b="1"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b="0" i="0" lang="en-GB" sz="2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24 °C</a:t>
                      </a:r>
                      <a:endParaRPr b="0" i="0" sz="2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114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en-GB" sz="2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23 °C</a:t>
                      </a:r>
                      <a:endParaRPr b="0" i="0" sz="2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en-GB" sz="2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25 °C</a:t>
                      </a:r>
                      <a:endParaRPr b="0" i="0" sz="2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</a:tr>
              <a:tr h="920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GB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Transparency</a:t>
                      </a:r>
                      <a:endParaRPr b="1"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transparent 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transparent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translucent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259" name="Google Shape;259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80808"/>
                </a:solidFill>
              </a:rPr>
              <a:t>12/16/2022</a:t>
            </a:r>
            <a:endParaRPr>
              <a:solidFill>
                <a:srgbClr val="080808"/>
              </a:solidFill>
            </a:endParaRPr>
          </a:p>
        </p:txBody>
      </p:sp>
      <p:sp>
        <p:nvSpPr>
          <p:cNvPr id="260" name="Google Shape;260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80808"/>
                </a:solidFill>
              </a:rPr>
              <a:t>LAKE 2022: Conservation22 of wetlands: ecosystem-based</a:t>
            </a:r>
            <a:endParaRPr/>
          </a:p>
        </p:txBody>
      </p:sp>
      <p:sp>
        <p:nvSpPr>
          <p:cNvPr id="261" name="Google Shape;261;p9"/>
          <p:cNvSpPr txBox="1"/>
          <p:nvPr>
            <p:ph idx="12" type="sldNum"/>
          </p:nvPr>
        </p:nvSpPr>
        <p:spPr>
          <a:xfrm>
            <a:off x="9305139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080808"/>
                </a:solidFill>
              </a:rPr>
              <a:t>‹#›</a:t>
            </a:fld>
            <a:endParaRPr>
              <a:solidFill>
                <a:srgbClr val="080808"/>
              </a:solidFill>
            </a:endParaRPr>
          </a:p>
        </p:txBody>
      </p:sp>
      <p:pic>
        <p:nvPicPr>
          <p:cNvPr id="262" name="Google Shape;26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9925" y="2693100"/>
            <a:ext cx="1695450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4350" y="2712150"/>
            <a:ext cx="1504950" cy="2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58275" y="2702625"/>
            <a:ext cx="1666875" cy="23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0"/>
          <p:cNvSpPr txBox="1"/>
          <p:nvPr/>
        </p:nvSpPr>
        <p:spPr>
          <a:xfrm>
            <a:off x="1317067" y="1144633"/>
            <a:ext cx="5058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b="1" i="0" lang="en-GB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Chemical parameters</a:t>
            </a:r>
            <a:endParaRPr b="1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270" name="Google Shape;270;p10"/>
          <p:cNvGraphicFramePr/>
          <p:nvPr/>
        </p:nvGraphicFramePr>
        <p:xfrm>
          <a:off x="1188143" y="1712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{3D2322D8-D97B-4C55-8BA6-C085102A78C0}</a:tableStyleId>
              </a:tblPr>
              <a:tblGrid>
                <a:gridCol w="3593825"/>
                <a:gridCol w="1570950"/>
                <a:gridCol w="1773450"/>
                <a:gridCol w="2834975"/>
              </a:tblGrid>
              <a:tr h="627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GB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Chemical Parameters</a:t>
                      </a:r>
                      <a:endParaRPr b="1"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GB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Site 1</a:t>
                      </a:r>
                      <a:endParaRPr b="1"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GB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Site 2</a:t>
                      </a:r>
                      <a:endParaRPr b="1"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GB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Site 3</a:t>
                      </a:r>
                      <a:endParaRPr b="1"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</a:tr>
              <a:tr h="627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GB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r>
                        <a:rPr b="1" baseline="30000" lang="en-GB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</a:t>
                      </a:r>
                      <a:endParaRPr b="1" baseline="30000"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7 - neutral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9 - basic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9 - basic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solidFill>
                      <a:schemeClr val="lt1"/>
                    </a:solidFill>
                  </a:tcPr>
                </a:tc>
              </a:tr>
              <a:tr h="653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GB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Hardness</a:t>
                      </a:r>
                      <a:endParaRPr b="1"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200 </a:t>
                      </a:r>
                      <a:r>
                        <a:rPr lang="en-GB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en-GB" sz="24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150</a:t>
                      </a:r>
                      <a:r>
                        <a:rPr lang="en-GB" sz="24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ppm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en-GB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150 ppm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</a:tr>
              <a:tr h="806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GB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Alkalinity </a:t>
                      </a:r>
                      <a:endParaRPr b="1"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en-GB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280 </a:t>
                      </a:r>
                      <a:r>
                        <a:rPr lang="en-GB" sz="24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-GB" sz="24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en-GB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750 </a:t>
                      </a:r>
                      <a:r>
                        <a:rPr lang="en-GB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r>
                        <a:rPr lang="en-GB" sz="2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r>
                        <a:rPr lang="en-GB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</a:t>
                      </a:r>
                      <a:r>
                        <a:rPr lang="en-GB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en-GB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225 </a:t>
                      </a:r>
                      <a:r>
                        <a:rPr lang="en-GB" sz="24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ppm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</a:tr>
              <a:tr h="10755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GB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Dissolved oxygen</a:t>
                      </a:r>
                      <a:endParaRPr b="1"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en-GB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 mg/l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en-GB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 mg/l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en-GB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mg/l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</a:tr>
            </a:tbl>
          </a:graphicData>
        </a:graphic>
      </p:graphicFrame>
      <p:sp>
        <p:nvSpPr>
          <p:cNvPr id="271" name="Google Shape;271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80808"/>
                </a:solidFill>
              </a:rPr>
              <a:t>12/16/2022</a:t>
            </a:r>
            <a:endParaRPr>
              <a:solidFill>
                <a:srgbClr val="080808"/>
              </a:solidFill>
            </a:endParaRPr>
          </a:p>
        </p:txBody>
      </p:sp>
      <p:sp>
        <p:nvSpPr>
          <p:cNvPr id="272" name="Google Shape;272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80808"/>
                </a:solidFill>
              </a:rPr>
              <a:t>LAKE 2022: Conservation22 of wetlands: ecosystem-based</a:t>
            </a:r>
            <a:endParaRPr/>
          </a:p>
        </p:txBody>
      </p:sp>
      <p:sp>
        <p:nvSpPr>
          <p:cNvPr id="273" name="Google Shape;273;p10"/>
          <p:cNvSpPr txBox="1"/>
          <p:nvPr>
            <p:ph idx="12" type="sldNum"/>
          </p:nvPr>
        </p:nvSpPr>
        <p:spPr>
          <a:xfrm>
            <a:off x="932307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080808"/>
                </a:solidFill>
              </a:rPr>
              <a:t>‹#›</a:t>
            </a:fld>
            <a:endParaRPr>
              <a:solidFill>
                <a:srgbClr val="080808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1"/>
          <p:cNvSpPr txBox="1"/>
          <p:nvPr/>
        </p:nvSpPr>
        <p:spPr>
          <a:xfrm>
            <a:off x="1240194" y="1151761"/>
            <a:ext cx="8461800" cy="9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b="1" i="0" lang="en-GB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Biological parameters (Micro organisms found):</a:t>
            </a:r>
            <a:endParaRPr b="1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79" name="Google Shape;27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3473" y="1819456"/>
            <a:ext cx="3683651" cy="3289754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1"/>
          <p:cNvSpPr txBox="1"/>
          <p:nvPr/>
        </p:nvSpPr>
        <p:spPr>
          <a:xfrm>
            <a:off x="2401110" y="5245277"/>
            <a:ext cx="3546300" cy="5539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1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Diatoms</a:t>
            </a:r>
            <a:endParaRPr b="0" i="1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23845" y="1800547"/>
            <a:ext cx="3362905" cy="3289753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1"/>
          <p:cNvSpPr txBox="1"/>
          <p:nvPr/>
        </p:nvSpPr>
        <p:spPr>
          <a:xfrm>
            <a:off x="5318682" y="5266106"/>
            <a:ext cx="25851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i="1"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Chlorococcus and Plytomonas</a:t>
            </a:r>
            <a:endParaRPr i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i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1"/>
          <p:cNvSpPr txBox="1"/>
          <p:nvPr/>
        </p:nvSpPr>
        <p:spPr>
          <a:xfrm>
            <a:off x="9202246" y="5266106"/>
            <a:ext cx="1867200" cy="5539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b="0" i="1" lang="en-GB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Spirogyra </a:t>
            </a:r>
            <a:endParaRPr b="0" i="1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84" name="Google Shape;284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85631" y="1800548"/>
            <a:ext cx="3026168" cy="3256904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1"/>
          <p:cNvSpPr txBox="1"/>
          <p:nvPr>
            <p:ph idx="10" type="dt"/>
          </p:nvPr>
        </p:nvSpPr>
        <p:spPr>
          <a:xfrm>
            <a:off x="44577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80808"/>
                </a:solidFill>
              </a:rPr>
              <a:t>12/16/2022</a:t>
            </a:r>
            <a:endParaRPr>
              <a:solidFill>
                <a:srgbClr val="080808"/>
              </a:solidFill>
            </a:endParaRPr>
          </a:p>
        </p:txBody>
      </p:sp>
      <p:sp>
        <p:nvSpPr>
          <p:cNvPr id="286" name="Google Shape;28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80808"/>
                </a:solidFill>
              </a:rPr>
              <a:t>LAKE 2022: Conservation22 of wetlands: ecosystem-based</a:t>
            </a:r>
            <a:endParaRPr/>
          </a:p>
        </p:txBody>
      </p:sp>
      <p:sp>
        <p:nvSpPr>
          <p:cNvPr id="287" name="Google Shape;287;p11"/>
          <p:cNvSpPr txBox="1"/>
          <p:nvPr>
            <p:ph idx="12" type="sldNum"/>
          </p:nvPr>
        </p:nvSpPr>
        <p:spPr>
          <a:xfrm>
            <a:off x="9401004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080808"/>
                </a:solidFill>
              </a:rPr>
              <a:t>‹#›</a:t>
            </a:fld>
            <a:endParaRPr>
              <a:solidFill>
                <a:srgbClr val="080808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3295" y="1049960"/>
            <a:ext cx="2059124" cy="2662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64234" y="1114646"/>
            <a:ext cx="1943100" cy="2662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67239" y="1128549"/>
            <a:ext cx="2118438" cy="2662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13294" y="3803912"/>
            <a:ext cx="3001800" cy="209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10867" y="958589"/>
            <a:ext cx="2263906" cy="2662581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12"/>
          <p:cNvSpPr txBox="1"/>
          <p:nvPr/>
        </p:nvSpPr>
        <p:spPr>
          <a:xfrm>
            <a:off x="1875295" y="3109368"/>
            <a:ext cx="7315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8" name="Google Shape;298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467239" y="3928471"/>
            <a:ext cx="2254621" cy="1951545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2"/>
          <p:cNvSpPr txBox="1"/>
          <p:nvPr/>
        </p:nvSpPr>
        <p:spPr>
          <a:xfrm flipH="1">
            <a:off x="5532895" y="5701261"/>
            <a:ext cx="27939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1" lang="en-GB" sz="1800" u="none" cap="none" strike="noStrike">
                <a:solidFill>
                  <a:srgbClr val="FFFFFF"/>
                </a:solidFill>
                <a:highlight>
                  <a:srgbClr val="000000"/>
                </a:highlight>
                <a:latin typeface="Calibri"/>
                <a:ea typeface="Calibri"/>
                <a:cs typeface="Calibri"/>
                <a:sym typeface="Calibri"/>
              </a:rPr>
              <a:t>Water lettuce - pistia</a:t>
            </a:r>
            <a:endParaRPr b="0" i="1" sz="1800" u="none" cap="none" strike="noStrike">
              <a:solidFill>
                <a:srgbClr val="FFFFFF"/>
              </a:solidFill>
              <a:highlight>
                <a:srgbClr val="0000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12"/>
          <p:cNvSpPr txBox="1"/>
          <p:nvPr/>
        </p:nvSpPr>
        <p:spPr>
          <a:xfrm>
            <a:off x="1155823" y="3325842"/>
            <a:ext cx="1943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1" lang="en-GB" sz="1800" u="none" cap="none" strike="noStrike">
                <a:solidFill>
                  <a:srgbClr val="FFFFFF"/>
                </a:solidFill>
                <a:highlight>
                  <a:srgbClr val="000000"/>
                </a:highlight>
                <a:latin typeface="Calibri"/>
                <a:ea typeface="Calibri"/>
                <a:cs typeface="Calibri"/>
                <a:sym typeface="Calibri"/>
              </a:rPr>
              <a:t>Ipomea hederifolia</a:t>
            </a:r>
            <a:endParaRPr b="0" i="1" sz="1800" u="none" cap="none" strike="noStrike">
              <a:solidFill>
                <a:srgbClr val="FFFFFF"/>
              </a:solidFill>
              <a:highlight>
                <a:srgbClr val="0000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2"/>
          <p:cNvSpPr txBox="1"/>
          <p:nvPr/>
        </p:nvSpPr>
        <p:spPr>
          <a:xfrm flipH="1" rot="531">
            <a:off x="8126802" y="3287938"/>
            <a:ext cx="3085196" cy="73863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1" lang="en-GB" sz="1800" u="none" cap="none" strike="noStrike">
                <a:solidFill>
                  <a:srgbClr val="FFFFFF"/>
                </a:solidFill>
                <a:highlight>
                  <a:srgbClr val="000000"/>
                </a:highlight>
                <a:latin typeface="Calibri"/>
                <a:ea typeface="Calibri"/>
                <a:cs typeface="Calibri"/>
                <a:sym typeface="Calibri"/>
              </a:rPr>
              <a:t>Fountain grass - pennisetum setaceum</a:t>
            </a:r>
            <a:endParaRPr b="0" i="1" sz="1800" u="none" cap="none" strike="noStrike">
              <a:solidFill>
                <a:srgbClr val="FFFFFF"/>
              </a:solidFill>
              <a:highlight>
                <a:srgbClr val="0000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12"/>
          <p:cNvSpPr txBox="1"/>
          <p:nvPr/>
        </p:nvSpPr>
        <p:spPr>
          <a:xfrm>
            <a:off x="1113294" y="5496294"/>
            <a:ext cx="3214865" cy="73863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highlight>
                  <a:srgbClr val="000000"/>
                </a:highlight>
                <a:latin typeface="Calibri"/>
                <a:ea typeface="Calibri"/>
                <a:cs typeface="Calibri"/>
                <a:sym typeface="Calibri"/>
              </a:rPr>
              <a:t>Alligator weed - Alternanthera sessilis</a:t>
            </a:r>
            <a:endParaRPr b="0" i="0" sz="1800" u="none" cap="none" strike="noStrike">
              <a:solidFill>
                <a:srgbClr val="FFFFFF"/>
              </a:solidFill>
              <a:highlight>
                <a:srgbClr val="0000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12"/>
          <p:cNvSpPr txBox="1"/>
          <p:nvPr/>
        </p:nvSpPr>
        <p:spPr>
          <a:xfrm>
            <a:off x="3324895" y="3279395"/>
            <a:ext cx="2118438" cy="4616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1" lang="en-GB" sz="1800" u="none" cap="none" strike="noStrike">
                <a:solidFill>
                  <a:srgbClr val="FFFFFF"/>
                </a:solidFill>
                <a:highlight>
                  <a:srgbClr val="000000"/>
                </a:highlight>
                <a:latin typeface="Calibri"/>
                <a:ea typeface="Calibri"/>
                <a:cs typeface="Calibri"/>
                <a:sym typeface="Calibri"/>
              </a:rPr>
              <a:t>Albizia odoratissima</a:t>
            </a:r>
            <a:endParaRPr b="0" i="1" sz="1800" u="none" cap="none" strike="noStrike">
              <a:solidFill>
                <a:srgbClr val="FFFFFF"/>
              </a:solidFill>
              <a:highlight>
                <a:srgbClr val="0000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2"/>
          <p:cNvSpPr txBox="1"/>
          <p:nvPr/>
        </p:nvSpPr>
        <p:spPr>
          <a:xfrm flipH="1" rot="622">
            <a:off x="5872160" y="3205368"/>
            <a:ext cx="33183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1" sz="1800" u="none" cap="none" strike="noStrike">
              <a:solidFill>
                <a:srgbClr val="FFFFFF"/>
              </a:solidFill>
              <a:highlight>
                <a:srgbClr val="0000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80808"/>
                </a:solidFill>
              </a:rPr>
              <a:t>12/16/2022</a:t>
            </a:r>
            <a:endParaRPr>
              <a:solidFill>
                <a:srgbClr val="080808"/>
              </a:solidFill>
            </a:endParaRPr>
          </a:p>
        </p:txBody>
      </p:sp>
      <p:sp>
        <p:nvSpPr>
          <p:cNvPr id="306" name="Google Shape;306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80808"/>
                </a:solidFill>
              </a:rPr>
              <a:t>LAKE 2022: Conservation22 of wetlands: ecosystem-based</a:t>
            </a:r>
            <a:endParaRPr/>
          </a:p>
        </p:txBody>
      </p:sp>
      <p:sp>
        <p:nvSpPr>
          <p:cNvPr id="307" name="Google Shape;307;p12"/>
          <p:cNvSpPr txBox="1"/>
          <p:nvPr>
            <p:ph idx="12" type="sldNum"/>
          </p:nvPr>
        </p:nvSpPr>
        <p:spPr>
          <a:xfrm>
            <a:off x="934282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080808"/>
                </a:solidFill>
              </a:rPr>
              <a:t>‹#›</a:t>
            </a:fld>
            <a:endParaRPr>
              <a:solidFill>
                <a:srgbClr val="080808"/>
              </a:solidFill>
            </a:endParaRPr>
          </a:p>
        </p:txBody>
      </p:sp>
      <p:sp>
        <p:nvSpPr>
          <p:cNvPr id="308" name="Google Shape;308;p12"/>
          <p:cNvSpPr txBox="1"/>
          <p:nvPr/>
        </p:nvSpPr>
        <p:spPr>
          <a:xfrm>
            <a:off x="4750977" y="652981"/>
            <a:ext cx="272260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 DIVERSITY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39932" y="1099869"/>
            <a:ext cx="3074410" cy="2712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4787" y="3981852"/>
            <a:ext cx="3000195" cy="2249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54279" y="3891243"/>
            <a:ext cx="2891245" cy="2249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85165" y="3981852"/>
            <a:ext cx="3114724" cy="2068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44787" y="1099869"/>
            <a:ext cx="2834447" cy="2712997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3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13"/>
          <p:cNvSpPr/>
          <p:nvPr/>
        </p:nvSpPr>
        <p:spPr>
          <a:xfrm>
            <a:off x="8865325" y="1460862"/>
            <a:ext cx="1735183" cy="17351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0" name="Google Shape;320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587342" y="985796"/>
            <a:ext cx="3013166" cy="2941141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3"/>
          <p:cNvSpPr txBox="1"/>
          <p:nvPr/>
        </p:nvSpPr>
        <p:spPr>
          <a:xfrm>
            <a:off x="4646577" y="574358"/>
            <a:ext cx="252883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PICTURE GALLERY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bb757338e6_0_1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28" name="Google Shape;328;g1bb757338e6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400" y="725900"/>
            <a:ext cx="4685674" cy="282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1bb757338e6_0_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8074" y="582636"/>
            <a:ext cx="2927966" cy="311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1bb757338e6_0_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9175" y="3893075"/>
            <a:ext cx="4470125" cy="231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g1bb757338e6_0_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27050" y="578043"/>
            <a:ext cx="3011550" cy="351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1bb757338e6_0_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46650" y="4240850"/>
            <a:ext cx="6416350" cy="196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4"/>
          <p:cNvSpPr txBox="1"/>
          <p:nvPr/>
        </p:nvSpPr>
        <p:spPr>
          <a:xfrm>
            <a:off x="949234" y="1752421"/>
            <a:ext cx="9109166" cy="43348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42309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Char char="•"/>
            </a:pPr>
            <a:r>
              <a:rPr lang="en-GB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Water spread area of Ullal Lake is reducing despite rains.</a:t>
            </a: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42309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Char char="•"/>
            </a:pPr>
            <a:r>
              <a:rPr lang="en-GB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Stormwater drains have been blocked by the development of new roads, and residential and commercial spaces around them.</a:t>
            </a: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42309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Char char="•"/>
            </a:pPr>
            <a:r>
              <a:rPr lang="en-GB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Water is contaminated with sewage water and there is an unpleasant odour</a:t>
            </a: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42309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Char char="•"/>
            </a:pPr>
            <a:r>
              <a:rPr lang="en-GB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The water is harmful for life forms due to the sewage waste present. </a:t>
            </a:r>
            <a:br>
              <a:rPr lang="en-GB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8" name="Google Shape;338;p14"/>
          <p:cNvSpPr txBox="1"/>
          <p:nvPr/>
        </p:nvSpPr>
        <p:spPr>
          <a:xfrm>
            <a:off x="1089531" y="1063924"/>
            <a:ext cx="7315200" cy="5539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b="1" lang="en-GB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Issues</a:t>
            </a:r>
            <a:endParaRPr b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9" name="Google Shape;339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80808"/>
                </a:solidFill>
              </a:rPr>
              <a:t>12/16/2022</a:t>
            </a:r>
            <a:endParaRPr>
              <a:solidFill>
                <a:srgbClr val="080808"/>
              </a:solidFill>
            </a:endParaRPr>
          </a:p>
        </p:txBody>
      </p:sp>
      <p:sp>
        <p:nvSpPr>
          <p:cNvPr id="340" name="Google Shape;340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80808"/>
                </a:solidFill>
              </a:rPr>
              <a:t>LAKE 2022: Conservation22 of wetlands: ecosystem-based</a:t>
            </a:r>
            <a:endParaRPr/>
          </a:p>
        </p:txBody>
      </p:sp>
      <p:sp>
        <p:nvSpPr>
          <p:cNvPr id="341" name="Google Shape;341;p14"/>
          <p:cNvSpPr txBox="1"/>
          <p:nvPr>
            <p:ph idx="12" type="sldNum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080808"/>
                </a:solidFill>
              </a:rPr>
              <a:t>‹#›</a:t>
            </a:fld>
            <a:endParaRPr>
              <a:solidFill>
                <a:srgbClr val="080808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/>
          <p:nvPr/>
        </p:nvSpPr>
        <p:spPr>
          <a:xfrm>
            <a:off x="1818776" y="769950"/>
            <a:ext cx="7070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b="1" lang="en-GB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Conclusion and Recommendations</a:t>
            </a:r>
            <a:endParaRPr b="1"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7" name="Google Shape;347;p15"/>
          <p:cNvSpPr txBox="1"/>
          <p:nvPr/>
        </p:nvSpPr>
        <p:spPr>
          <a:xfrm>
            <a:off x="1524000" y="1919899"/>
            <a:ext cx="9144000" cy="33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b="1" lang="en-GB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METHODS FOR WATER PURIFICATION</a:t>
            </a:r>
            <a:endParaRPr b="1"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54000" lvl="0" marL="285750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Char char="•"/>
            </a:pPr>
            <a:r>
              <a:rPr lang="en-GB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-GB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ctivated carbon for treatment to remove color and odour from water. 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54000" lvl="0" marL="285750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Char char="•"/>
            </a:pPr>
            <a:r>
              <a:rPr lang="en-GB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Implementation of </a:t>
            </a:r>
            <a:r>
              <a:rPr b="1" i="1" lang="en-GB" sz="2400">
                <a:latin typeface="Times New Roman"/>
                <a:ea typeface="Times New Roman"/>
                <a:cs typeface="Times New Roman"/>
                <a:sym typeface="Times New Roman"/>
              </a:rPr>
              <a:t>F</a:t>
            </a:r>
            <a:r>
              <a:rPr b="1" i="1" lang="en-GB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loating </a:t>
            </a:r>
            <a:r>
              <a:rPr b="1" i="1" lang="en-GB" sz="2400"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b="1" i="1" lang="en-GB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reatment </a:t>
            </a:r>
            <a:r>
              <a:rPr b="1" i="1" lang="en-GB" sz="2400">
                <a:latin typeface="Times New Roman"/>
                <a:ea typeface="Times New Roman"/>
                <a:cs typeface="Times New Roman"/>
                <a:sym typeface="Times New Roman"/>
              </a:rPr>
              <a:t>W</a:t>
            </a:r>
            <a:r>
              <a:rPr b="1" i="1" lang="en-GB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etlands.</a:t>
            </a:r>
            <a:endParaRPr i="1"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54000" lvl="0" marL="285750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Char char="•"/>
            </a:pPr>
            <a:r>
              <a:rPr lang="en-GB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-GB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ioremediation can help reduce eutrophication.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54000" lvl="0" marL="285750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Char char="•"/>
            </a:pPr>
            <a:r>
              <a:rPr lang="en-GB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Urge the local government (BBMP) to recognize the anthropogenic activities and take the required measures to conserve the lake.</a:t>
            </a: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8" name="Google Shape;348;p15"/>
          <p:cNvSpPr txBox="1"/>
          <p:nvPr>
            <p:ph idx="10" type="dt"/>
          </p:nvPr>
        </p:nvSpPr>
        <p:spPr>
          <a:xfrm>
            <a:off x="68961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80808"/>
                </a:solidFill>
              </a:rPr>
              <a:t>12/16/2022</a:t>
            </a:r>
            <a:endParaRPr>
              <a:solidFill>
                <a:srgbClr val="080808"/>
              </a:solidFill>
            </a:endParaRPr>
          </a:p>
        </p:txBody>
      </p:sp>
      <p:sp>
        <p:nvSpPr>
          <p:cNvPr id="349" name="Google Shape;349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80808"/>
                </a:solidFill>
              </a:rPr>
              <a:t>LAKE 2022: Conservation22 of wetlands: ecosystem-based</a:t>
            </a:r>
            <a:endParaRPr/>
          </a:p>
        </p:txBody>
      </p:sp>
      <p:sp>
        <p:nvSpPr>
          <p:cNvPr id="350" name="Google Shape;350;p15"/>
          <p:cNvSpPr txBox="1"/>
          <p:nvPr>
            <p:ph idx="12" type="sldNum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080808"/>
                </a:solidFill>
              </a:rPr>
              <a:t>‹#›</a:t>
            </a:fld>
            <a:endParaRPr>
              <a:solidFill>
                <a:srgbClr val="080808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6"/>
          <p:cNvSpPr txBox="1"/>
          <p:nvPr/>
        </p:nvSpPr>
        <p:spPr>
          <a:xfrm>
            <a:off x="1010379" y="883905"/>
            <a:ext cx="6688500" cy="10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07125">
            <a:spAutoFit/>
          </a:bodyPr>
          <a:lstStyle/>
          <a:p>
            <a:pPr indent="0" lvl="0" marL="4471035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Times New Roman"/>
              <a:buNone/>
            </a:pPr>
            <a:r>
              <a:rPr b="1" lang="en-GB" sz="2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References</a:t>
            </a:r>
            <a:endParaRPr b="1" sz="2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6" name="Google Shape;356;p16"/>
          <p:cNvSpPr txBox="1"/>
          <p:nvPr/>
        </p:nvSpPr>
        <p:spPr>
          <a:xfrm>
            <a:off x="1711014" y="2088850"/>
            <a:ext cx="9144000" cy="42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800"/>
              <a:buFont typeface="Arial"/>
              <a:buChar char="•"/>
            </a:pPr>
            <a:r>
              <a:rPr b="0" i="0" lang="en-GB" sz="2800" u="sng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https://earth.google.com/web/@12.96067345,77.48137649,835.13813798a,1357.92603914d,35y,323.99220635h,0t,0r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800"/>
              <a:buFont typeface="Arial"/>
              <a:buChar char="•"/>
            </a:pPr>
            <a:r>
              <a:rPr lang="en-GB" sz="28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https://iisc.ac.in/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800"/>
              <a:buFont typeface="Arial"/>
              <a:buChar char="•"/>
            </a:pPr>
            <a:r>
              <a:rPr lang="en-GB" sz="28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https://onlinelibrary.wiley.com/journal/14401770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800"/>
              <a:buFont typeface="Arial"/>
              <a:buChar char="•"/>
            </a:pPr>
            <a:r>
              <a:rPr lang="en-GB" sz="28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https://www.iisd.org/story/floating-treatment-wetlands/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80808"/>
                </a:solidFill>
              </a:rPr>
              <a:t>12/16/2022</a:t>
            </a:r>
            <a:endParaRPr>
              <a:solidFill>
                <a:srgbClr val="080808"/>
              </a:solidFill>
            </a:endParaRPr>
          </a:p>
        </p:txBody>
      </p:sp>
      <p:sp>
        <p:nvSpPr>
          <p:cNvPr id="358" name="Google Shape;358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80808"/>
                </a:solidFill>
              </a:rPr>
              <a:t>LAKE 2022: Conservation22 of wetlands: ecosystem-based</a:t>
            </a:r>
            <a:endParaRPr/>
          </a:p>
        </p:txBody>
      </p:sp>
      <p:sp>
        <p:nvSpPr>
          <p:cNvPr id="359" name="Google Shape;359;p16"/>
          <p:cNvSpPr txBox="1"/>
          <p:nvPr>
            <p:ph idx="12" type="sldNum"/>
          </p:nvPr>
        </p:nvSpPr>
        <p:spPr>
          <a:xfrm>
            <a:off x="934212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080808"/>
                </a:solidFill>
              </a:rPr>
              <a:t>‹#›</a:t>
            </a:fld>
            <a:endParaRPr>
              <a:solidFill>
                <a:srgbClr val="080808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Acknowledgement </a:t>
            </a:r>
            <a:endParaRPr/>
          </a:p>
        </p:txBody>
      </p:sp>
      <p:sp>
        <p:nvSpPr>
          <p:cNvPr id="365" name="Google Shape;365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 We are really privileged to be a part of Lake symposium 2022 – 2023.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Our sincere thanks to IISC team.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We also extend our sincere thanks </a:t>
            </a:r>
            <a:r>
              <a:rPr lang="en-GB"/>
              <a:t>to vidyaniketan public school and respected teachers for guiding us through out this project.</a:t>
            </a:r>
            <a:endParaRPr/>
          </a:p>
        </p:txBody>
      </p:sp>
      <p:sp>
        <p:nvSpPr>
          <p:cNvPr id="366" name="Google Shape;366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80808"/>
                </a:solidFill>
              </a:rPr>
              <a:t>12/16/2022</a:t>
            </a:r>
            <a:endParaRPr/>
          </a:p>
        </p:txBody>
      </p:sp>
      <p:sp>
        <p:nvSpPr>
          <p:cNvPr id="367" name="Google Shape;367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80808"/>
                </a:solidFill>
              </a:rPr>
              <a:t>LAKE 2022: Conservation22 of wetlands: ecosystem-based</a:t>
            </a:r>
            <a:endParaRPr/>
          </a:p>
        </p:txBody>
      </p:sp>
      <p:sp>
        <p:nvSpPr>
          <p:cNvPr id="368" name="Google Shape;368;p17"/>
          <p:cNvSpPr txBox="1"/>
          <p:nvPr>
            <p:ph idx="12" type="sldNum"/>
          </p:nvPr>
        </p:nvSpPr>
        <p:spPr>
          <a:xfrm>
            <a:off x="9376954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080808"/>
                </a:solidFill>
              </a:rPr>
              <a:t>‹#›</a:t>
            </a:fld>
            <a:endParaRPr>
              <a:solidFill>
                <a:srgbClr val="080808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                            Introduction</a:t>
            </a:r>
            <a:endParaRPr/>
          </a:p>
        </p:txBody>
      </p:sp>
      <p:sp>
        <p:nvSpPr>
          <p:cNvPr id="179" name="Google Shape;179;p2"/>
          <p:cNvSpPr txBox="1"/>
          <p:nvPr>
            <p:ph idx="1" type="body"/>
          </p:nvPr>
        </p:nvSpPr>
        <p:spPr>
          <a:xfrm>
            <a:off x="838200" y="1825625"/>
            <a:ext cx="10515600" cy="39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203200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lang="en-GB" sz="9600">
                <a:latin typeface="Times New Roman"/>
                <a:ea typeface="Times New Roman"/>
                <a:cs typeface="Times New Roman"/>
                <a:sym typeface="Times New Roman"/>
              </a:rPr>
              <a:t>  The urban water body “ lake” is an integral part of the urban ecosystem with recreational and environmental attributes.</a:t>
            </a:r>
            <a:endParaRPr sz="9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▪"/>
            </a:pPr>
            <a:r>
              <a:rPr lang="en-GB" sz="9600">
                <a:latin typeface="Times New Roman"/>
                <a:ea typeface="Times New Roman"/>
                <a:cs typeface="Times New Roman"/>
                <a:sym typeface="Times New Roman"/>
              </a:rPr>
              <a:t>Pollution affects water quality in lakes and other freshwater resources around the globe. </a:t>
            </a:r>
            <a:endParaRPr sz="9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▪"/>
            </a:pPr>
            <a:r>
              <a:rPr lang="en-GB" sz="9600">
                <a:latin typeface="Times New Roman"/>
                <a:ea typeface="Times New Roman"/>
                <a:cs typeface="Times New Roman"/>
                <a:sym typeface="Times New Roman"/>
              </a:rPr>
              <a:t>Lake pollution has affected fisherman, small dairy farmers, washer man and deprived economically depressed classes of society.</a:t>
            </a:r>
            <a:endParaRPr sz="9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▪"/>
            </a:pPr>
            <a:r>
              <a:rPr lang="en-GB" sz="9600">
                <a:latin typeface="Times New Roman"/>
                <a:ea typeface="Times New Roman"/>
                <a:cs typeface="Times New Roman"/>
                <a:sym typeface="Times New Roman"/>
              </a:rPr>
              <a:t>Not a single lake in Bangalore is fit to be a drinking water source.</a:t>
            </a:r>
            <a:endParaRPr sz="9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180" name="Google Shape;180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80808"/>
                </a:solidFill>
              </a:rPr>
              <a:t>12/16/2022</a:t>
            </a:r>
            <a:endParaRPr/>
          </a:p>
        </p:txBody>
      </p:sp>
      <p:sp>
        <p:nvSpPr>
          <p:cNvPr id="181" name="Google Shape;181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80808"/>
                </a:solidFill>
              </a:rPr>
              <a:t>LAKE 2022: Conservation22 of wetlands: ecosystem-based</a:t>
            </a:r>
            <a:endParaRPr/>
          </a:p>
        </p:txBody>
      </p:sp>
      <p:sp>
        <p:nvSpPr>
          <p:cNvPr id="182" name="Google Shape;182;p2"/>
          <p:cNvSpPr txBox="1"/>
          <p:nvPr>
            <p:ph idx="12" type="sldNum"/>
          </p:nvPr>
        </p:nvSpPr>
        <p:spPr>
          <a:xfrm>
            <a:off x="9263743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080808"/>
                </a:solidFill>
              </a:rPr>
              <a:t>‹#›</a:t>
            </a:fld>
            <a:endParaRPr>
              <a:solidFill>
                <a:srgbClr val="080808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8"/>
          <p:cNvSpPr txBox="1"/>
          <p:nvPr/>
        </p:nvSpPr>
        <p:spPr>
          <a:xfrm flipH="1">
            <a:off x="4791030" y="2764860"/>
            <a:ext cx="3922200" cy="6905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Times New Roman"/>
              <a:buNone/>
            </a:pPr>
            <a:r>
              <a:rPr b="1" lang="en-GB"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Thank You</a:t>
            </a:r>
            <a:endParaRPr b="1" sz="4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4" name="Google Shape;374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80808"/>
                </a:solidFill>
              </a:rPr>
              <a:t>12/16/2022</a:t>
            </a:r>
            <a:endParaRPr/>
          </a:p>
        </p:txBody>
      </p:sp>
      <p:sp>
        <p:nvSpPr>
          <p:cNvPr id="375" name="Google Shape;375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80808"/>
                </a:solidFill>
              </a:rPr>
              <a:t>LAKE 2022: Conservation22 of wetlands: ecosystem-based</a:t>
            </a:r>
            <a:endParaRPr/>
          </a:p>
        </p:txBody>
      </p:sp>
      <p:sp>
        <p:nvSpPr>
          <p:cNvPr id="376" name="Google Shape;376;p18"/>
          <p:cNvSpPr txBox="1"/>
          <p:nvPr>
            <p:ph idx="12" type="sldNum"/>
          </p:nvPr>
        </p:nvSpPr>
        <p:spPr>
          <a:xfrm>
            <a:off x="9239250" y="6446520"/>
            <a:ext cx="2830830" cy="274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080808"/>
                </a:solidFill>
              </a:rPr>
              <a:t>‹#›</a:t>
            </a:fld>
            <a:endParaRPr>
              <a:solidFill>
                <a:srgbClr val="080808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"/>
          <p:cNvSpPr txBox="1"/>
          <p:nvPr/>
        </p:nvSpPr>
        <p:spPr>
          <a:xfrm>
            <a:off x="1141475" y="969389"/>
            <a:ext cx="8722500" cy="8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24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Times New Roman"/>
              <a:buNone/>
            </a:pPr>
            <a:r>
              <a:rPr b="1" i="0" lang="en-GB" sz="4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Objectives</a:t>
            </a:r>
            <a:endParaRPr b="1" i="0" sz="4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8" name="Google Shape;188;p3"/>
          <p:cNvSpPr txBox="1"/>
          <p:nvPr/>
        </p:nvSpPr>
        <p:spPr>
          <a:xfrm>
            <a:off x="1530575" y="2581500"/>
            <a:ext cx="9072600" cy="22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</a:pPr>
            <a:r>
              <a:rPr b="0" i="0" lang="en-GB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study Ullal lake based on the chemical, physical and biological parameters.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</a:pPr>
            <a:r>
              <a:rPr b="0" i="0" lang="en-GB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produce low cost, effective, natural methods to purify the lake.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9" name="Google Shape;189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80808"/>
                </a:solidFill>
              </a:rPr>
              <a:t>12/16/2022</a:t>
            </a:r>
            <a:endParaRPr/>
          </a:p>
        </p:txBody>
      </p:sp>
      <p:sp>
        <p:nvSpPr>
          <p:cNvPr id="190" name="Google Shape;190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80808"/>
                </a:solidFill>
              </a:rPr>
              <a:t>LAKE 2022: Conservation22 of wetlands: ecosystem-based</a:t>
            </a:r>
            <a:endParaRPr/>
          </a:p>
        </p:txBody>
      </p:sp>
      <p:sp>
        <p:nvSpPr>
          <p:cNvPr id="191" name="Google Shape;191;p3"/>
          <p:cNvSpPr txBox="1"/>
          <p:nvPr>
            <p:ph idx="12" type="sldNum"/>
          </p:nvPr>
        </p:nvSpPr>
        <p:spPr>
          <a:xfrm>
            <a:off x="936498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080808"/>
                </a:solidFill>
              </a:rPr>
              <a:t>‹#›</a:t>
            </a:fld>
            <a:endParaRPr>
              <a:solidFill>
                <a:srgbClr val="080808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"/>
          <p:cNvSpPr txBox="1"/>
          <p:nvPr/>
        </p:nvSpPr>
        <p:spPr>
          <a:xfrm>
            <a:off x="4463551" y="1107632"/>
            <a:ext cx="36879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1" i="0" lang="en-GB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STUDY AREA</a:t>
            </a:r>
            <a:endParaRPr b="1" i="0" sz="3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7" name="Google Shape;197;p4"/>
          <p:cNvSpPr txBox="1"/>
          <p:nvPr/>
        </p:nvSpPr>
        <p:spPr>
          <a:xfrm>
            <a:off x="1072787" y="1938016"/>
            <a:ext cx="9144000" cy="39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1600">
            <a:spAutoFit/>
          </a:bodyPr>
          <a:lstStyle/>
          <a:p>
            <a:pPr indent="-431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Char char="•"/>
            </a:pPr>
            <a:r>
              <a:rPr i="0" lang="en-GB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Ullal Lake is situated in Ullal village of South-Western part of Bangalore city. </a:t>
            </a:r>
            <a:endParaRPr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31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Char char="•"/>
            </a:pPr>
            <a:r>
              <a:rPr i="0" lang="en-GB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 falls in the Vrishabhavathi valley and within the Byramangala lake series.</a:t>
            </a:r>
            <a:endParaRPr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31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Char char="•"/>
            </a:pPr>
            <a:r>
              <a:rPr lang="en-GB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 covers an area of 10.238ha</a:t>
            </a:r>
            <a:r>
              <a:rPr i="0" lang="en-GB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31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Char char="•"/>
            </a:pPr>
            <a:r>
              <a:rPr lang="en-GB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perimeter is approximately 1.70km</a:t>
            </a:r>
            <a:r>
              <a:rPr i="0" lang="en-GB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0800" lvl="0" marL="241300" marR="0" rtl="0" algn="l">
              <a:lnSpc>
                <a:spcPct val="100000"/>
              </a:lnSpc>
              <a:spcBef>
                <a:spcPts val="111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8" name="Google Shape;19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80808"/>
                </a:solidFill>
              </a:rPr>
              <a:t>12/16/2022</a:t>
            </a:r>
            <a:endParaRPr>
              <a:solidFill>
                <a:srgbClr val="080808"/>
              </a:solidFill>
            </a:endParaRPr>
          </a:p>
        </p:txBody>
      </p:sp>
      <p:sp>
        <p:nvSpPr>
          <p:cNvPr id="199" name="Google Shape;199;p4"/>
          <p:cNvSpPr txBox="1"/>
          <p:nvPr>
            <p:ph idx="11" type="ftr"/>
          </p:nvPr>
        </p:nvSpPr>
        <p:spPr>
          <a:xfrm>
            <a:off x="4036651" y="635762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80808"/>
                </a:solidFill>
              </a:rPr>
              <a:t>LAKE 2022: Conservation22 of wetlands: ecosystem-based</a:t>
            </a:r>
            <a:endParaRPr/>
          </a:p>
        </p:txBody>
      </p:sp>
      <p:sp>
        <p:nvSpPr>
          <p:cNvPr id="200" name="Google Shape;200;p4"/>
          <p:cNvSpPr txBox="1"/>
          <p:nvPr>
            <p:ph idx="12" type="sldNum"/>
          </p:nvPr>
        </p:nvSpPr>
        <p:spPr>
          <a:xfrm flipH="1">
            <a:off x="11841480" y="6469380"/>
            <a:ext cx="251460" cy="1257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080808"/>
                </a:solidFill>
              </a:rPr>
              <a:t>‹#›</a:t>
            </a:fld>
            <a:endParaRPr>
              <a:solidFill>
                <a:srgbClr val="080808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"/>
          <p:cNvSpPr txBox="1"/>
          <p:nvPr/>
        </p:nvSpPr>
        <p:spPr>
          <a:xfrm>
            <a:off x="3642413" y="5863086"/>
            <a:ext cx="3471000" cy="3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r>
              <a:rPr b="0" i="0" lang="en-GB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LAKE 2022: Conservation of wetlands: ecosystem-based</a:t>
            </a:r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" marR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r>
              <a:rPr b="0" i="0" lang="en-GB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adaptation of climate change, December 28-30, 2022</a:t>
            </a:r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5512" y="905691"/>
            <a:ext cx="8719014" cy="4711338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80808"/>
                </a:solidFill>
              </a:rPr>
              <a:t>12/16/2022</a:t>
            </a:r>
            <a:endParaRPr>
              <a:solidFill>
                <a:srgbClr val="080808"/>
              </a:solidFill>
            </a:endParaRPr>
          </a:p>
        </p:txBody>
      </p:sp>
      <p:sp>
        <p:nvSpPr>
          <p:cNvPr id="208" name="Google Shape;208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80808"/>
                </a:solidFill>
              </a:rPr>
              <a:t>LAKE 2022: Conservation22 of wetlands: ecosystem-based</a:t>
            </a:r>
            <a:endParaRPr/>
          </a:p>
        </p:txBody>
      </p:sp>
      <p:sp>
        <p:nvSpPr>
          <p:cNvPr id="209" name="Google Shape;209;p5"/>
          <p:cNvSpPr txBox="1"/>
          <p:nvPr>
            <p:ph idx="12" type="sldNum"/>
          </p:nvPr>
        </p:nvSpPr>
        <p:spPr>
          <a:xfrm>
            <a:off x="9307830" y="641477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080808"/>
                </a:solidFill>
              </a:rPr>
              <a:t>‹#›</a:t>
            </a:fld>
            <a:endParaRPr>
              <a:solidFill>
                <a:srgbClr val="080808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bb757338e6_0_2"/>
          <p:cNvSpPr txBox="1"/>
          <p:nvPr>
            <p:ph type="title"/>
          </p:nvPr>
        </p:nvSpPr>
        <p:spPr>
          <a:xfrm>
            <a:off x="341425" y="668600"/>
            <a:ext cx="4854600" cy="525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Comparative study </a:t>
            </a:r>
            <a:endParaRPr/>
          </a:p>
        </p:txBody>
      </p:sp>
      <p:sp>
        <p:nvSpPr>
          <p:cNvPr id="216" name="Google Shape;216;g1bb757338e6_0_2"/>
          <p:cNvSpPr txBox="1"/>
          <p:nvPr>
            <p:ph idx="1" type="body"/>
          </p:nvPr>
        </p:nvSpPr>
        <p:spPr>
          <a:xfrm>
            <a:off x="838200" y="5247300"/>
            <a:ext cx="2485800" cy="92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en-GB" sz="1860">
                <a:latin typeface="Times New Roman"/>
                <a:ea typeface="Times New Roman"/>
                <a:cs typeface="Times New Roman"/>
                <a:sym typeface="Times New Roman"/>
              </a:rPr>
              <a:t>Year : 2008</a:t>
            </a:r>
            <a:endParaRPr sz="186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en-GB" sz="1860">
                <a:latin typeface="Times New Roman"/>
                <a:ea typeface="Times New Roman"/>
                <a:cs typeface="Times New Roman"/>
                <a:sym typeface="Times New Roman"/>
              </a:rPr>
              <a:t>Perimeter: 1870m</a:t>
            </a:r>
            <a:endParaRPr sz="186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en-GB" sz="1860">
                <a:latin typeface="Times New Roman"/>
                <a:ea typeface="Times New Roman"/>
                <a:cs typeface="Times New Roman"/>
                <a:sym typeface="Times New Roman"/>
              </a:rPr>
              <a:t>Area : 11.03ha</a:t>
            </a:r>
            <a:endParaRPr sz="186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sz="172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7" name="Google Shape;217;g1bb757338e6_0_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18" name="Google Shape;218;g1bb757338e6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475" y="1342100"/>
            <a:ext cx="4357825" cy="377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1bb757338e6_0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7075" y="802325"/>
            <a:ext cx="6519501" cy="47757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1bb757338e6_0_2"/>
          <p:cNvSpPr txBox="1"/>
          <p:nvPr/>
        </p:nvSpPr>
        <p:spPr>
          <a:xfrm>
            <a:off x="7108425" y="5444375"/>
            <a:ext cx="3304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>
                <a:solidFill>
                  <a:schemeClr val="dk1"/>
                </a:solidFill>
              </a:rPr>
              <a:t>Year : 2016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>
                <a:solidFill>
                  <a:schemeClr val="dk1"/>
                </a:solidFill>
              </a:rPr>
              <a:t>Area : 9.833ha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3850" y="1513800"/>
            <a:ext cx="3223800" cy="399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0875" y="1513800"/>
            <a:ext cx="3331724" cy="387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72075" y="1513800"/>
            <a:ext cx="3331724" cy="3998224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6"/>
          <p:cNvSpPr txBox="1"/>
          <p:nvPr/>
        </p:nvSpPr>
        <p:spPr>
          <a:xfrm>
            <a:off x="1438786" y="1085050"/>
            <a:ext cx="244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i="0" lang="en-GB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Sample Site 1</a:t>
            </a:r>
            <a:endParaRPr b="1" i="0" sz="18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6"/>
          <p:cNvSpPr txBox="1"/>
          <p:nvPr/>
        </p:nvSpPr>
        <p:spPr>
          <a:xfrm>
            <a:off x="5045399" y="1054300"/>
            <a:ext cx="2587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i="0" lang="en-GB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Sample Site 2</a:t>
            </a:r>
            <a:endParaRPr b="1" i="0" sz="18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6"/>
          <p:cNvSpPr txBox="1"/>
          <p:nvPr/>
        </p:nvSpPr>
        <p:spPr>
          <a:xfrm>
            <a:off x="8071986" y="1085050"/>
            <a:ext cx="2493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i="0" lang="en-GB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Sample site 3</a:t>
            </a:r>
            <a:endParaRPr b="1" i="0" sz="18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80808"/>
                </a:solidFill>
              </a:rPr>
              <a:t>12/16/2022</a:t>
            </a:r>
            <a:endParaRPr>
              <a:solidFill>
                <a:srgbClr val="080808"/>
              </a:solidFill>
            </a:endParaRPr>
          </a:p>
        </p:txBody>
      </p:sp>
      <p:sp>
        <p:nvSpPr>
          <p:cNvPr id="232" name="Google Shape;23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80808"/>
                </a:solidFill>
              </a:rPr>
              <a:t>LAKE 2022: Conservation22 of wetlands: ecosystem-based</a:t>
            </a:r>
            <a:endParaRPr/>
          </a:p>
        </p:txBody>
      </p:sp>
      <p:sp>
        <p:nvSpPr>
          <p:cNvPr id="233" name="Google Shape;233;p6"/>
          <p:cNvSpPr txBox="1"/>
          <p:nvPr>
            <p:ph idx="12" type="sldNum"/>
          </p:nvPr>
        </p:nvSpPr>
        <p:spPr>
          <a:xfrm>
            <a:off x="9284970" y="641477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080808"/>
                </a:solidFill>
              </a:rPr>
              <a:t>‹#›</a:t>
            </a:fld>
            <a:endParaRPr>
              <a:solidFill>
                <a:srgbClr val="080808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7"/>
          <p:cNvSpPr txBox="1"/>
          <p:nvPr/>
        </p:nvSpPr>
        <p:spPr>
          <a:xfrm>
            <a:off x="3719420" y="1325409"/>
            <a:ext cx="4554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b="1" i="0" lang="en-GB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Materials and Methods</a:t>
            </a:r>
            <a:endParaRPr b="1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9" name="Google Shape;239;p7"/>
          <p:cNvSpPr txBox="1"/>
          <p:nvPr/>
        </p:nvSpPr>
        <p:spPr>
          <a:xfrm>
            <a:off x="1635845" y="1654637"/>
            <a:ext cx="8160600" cy="38779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b="1" i="0" lang="en-GB" sz="2400" u="sng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Materials: </a:t>
            </a:r>
            <a:endParaRPr b="1" i="0" sz="2400" u="sng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1" i="0" sz="2400" u="sng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</a:pPr>
            <a:r>
              <a:rPr b="0" i="0" lang="en-GB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Total hardness testing kit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</a:pPr>
            <a:r>
              <a:rPr b="0" i="0" lang="en-GB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Alkalinity testing kit 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</a:pPr>
            <a:r>
              <a:rPr b="0" i="0" lang="en-GB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Dissolved oxygen testing kit</a:t>
            </a:r>
            <a:endParaRPr/>
          </a:p>
          <a:p>
            <a:pPr indent="0" lvl="0" marL="76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</a:pPr>
            <a:r>
              <a:rPr b="0" i="0" lang="en-GB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 paper and Universal indicator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0" name="Google Shape;240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80808"/>
                </a:solidFill>
              </a:rPr>
              <a:t>12/16/2022</a:t>
            </a:r>
            <a:endParaRPr>
              <a:solidFill>
                <a:srgbClr val="080808"/>
              </a:solidFill>
            </a:endParaRPr>
          </a:p>
        </p:txBody>
      </p:sp>
      <p:sp>
        <p:nvSpPr>
          <p:cNvPr id="241" name="Google Shape;241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80808"/>
                </a:solidFill>
              </a:rPr>
              <a:t>LAKE 2022: Conservation22 of wetlands: ecosystem-based</a:t>
            </a:r>
            <a:endParaRPr/>
          </a:p>
        </p:txBody>
      </p:sp>
      <p:sp>
        <p:nvSpPr>
          <p:cNvPr id="242" name="Google Shape;242;p7"/>
          <p:cNvSpPr txBox="1"/>
          <p:nvPr>
            <p:ph idx="12" type="sldNum"/>
          </p:nvPr>
        </p:nvSpPr>
        <p:spPr>
          <a:xfrm>
            <a:off x="9330690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80808"/>
                </a:solidFill>
              </a:rPr>
              <a:t>4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8"/>
          <p:cNvSpPr txBox="1"/>
          <p:nvPr/>
        </p:nvSpPr>
        <p:spPr>
          <a:xfrm>
            <a:off x="3924385" y="744784"/>
            <a:ext cx="4554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b="1" i="0" lang="en-GB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Materials and Methods</a:t>
            </a:r>
            <a:endParaRPr b="1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9" name="Google Shape;249;p8"/>
          <p:cNvSpPr txBox="1"/>
          <p:nvPr/>
        </p:nvSpPr>
        <p:spPr>
          <a:xfrm>
            <a:off x="1178200" y="1502718"/>
            <a:ext cx="9338310" cy="535528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b="1" i="0" lang="en-GB" sz="2400" u="sng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Methods:</a:t>
            </a:r>
            <a:endParaRPr b="1" i="0" sz="2400" u="sng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1" i="0" sz="2400" u="sng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</a:pPr>
            <a:r>
              <a:rPr b="0" i="0" lang="en-GB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Collection of water from 3 different sample sites.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</a:pPr>
            <a:r>
              <a:rPr b="0" i="0" lang="en-GB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Testing of pH values and physical parameters.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</a:pPr>
            <a:r>
              <a:rPr b="0" i="0" lang="en-GB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Testing of biological parameters using compound microscopes and identification of microbes.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</a:pPr>
            <a:r>
              <a:rPr b="0" i="0" lang="en-GB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Testing of chemical parameters.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b="1" i="0" lang="en-GB" sz="2400" u="sng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i="0" sz="2400" u="sng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1" i="0" sz="2400" u="sng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0" name="Google Shape;250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80808"/>
                </a:solidFill>
              </a:rPr>
              <a:t>12/16/2022</a:t>
            </a:r>
            <a:endParaRPr>
              <a:solidFill>
                <a:srgbClr val="080808"/>
              </a:solidFill>
            </a:endParaRPr>
          </a:p>
        </p:txBody>
      </p:sp>
      <p:sp>
        <p:nvSpPr>
          <p:cNvPr id="251" name="Google Shape;251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80808"/>
                </a:solidFill>
              </a:rPr>
              <a:t>LAKE 2022: Conservation22 of wetlands: ecosystem-based</a:t>
            </a:r>
            <a:endParaRPr/>
          </a:p>
        </p:txBody>
      </p:sp>
      <p:sp>
        <p:nvSpPr>
          <p:cNvPr id="252" name="Google Shape;252;p8"/>
          <p:cNvSpPr txBox="1"/>
          <p:nvPr>
            <p:ph idx="12" type="sldNum"/>
          </p:nvPr>
        </p:nvSpPr>
        <p:spPr>
          <a:xfrm>
            <a:off x="9343030" y="64033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080808"/>
                </a:solidFill>
              </a:rPr>
              <a:t>‹#›</a:t>
            </a:fld>
            <a:endParaRPr>
              <a:solidFill>
                <a:srgbClr val="080808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2021-12-20T04:23:14Z</dcterms:created>
  <dc:creator>supriyabist68@gmail.com</dc:creator>
</cp:coreProperties>
</file>